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1" r:id="rId3"/>
    <p:sldId id="257" r:id="rId4"/>
    <p:sldId id="258" r:id="rId5"/>
    <p:sldId id="263" r:id="rId6"/>
    <p:sldId id="262" r:id="rId7"/>
    <p:sldId id="264"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3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295725127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1187C9-D7D6-4246-B2B8-BD9AD9AEEA19}" type="datetimeFigureOut">
              <a:rPr lang="en-GB" smtClean="0"/>
              <a:t>14/06/2020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512053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2605725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3406208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769146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4098062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2621312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686897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325960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4247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1187C9-D7D6-4246-B2B8-BD9AD9AEEA19}" type="datetimeFigureOut">
              <a:rPr lang="en-GB" smtClean="0"/>
              <a:t>14/06/2020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2886313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1187C9-D7D6-4246-B2B8-BD9AD9AEEA19}" type="datetimeFigureOut">
              <a:rPr lang="en-GB" smtClean="0"/>
              <a:t>14/06/2020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27659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187C9-D7D6-4246-B2B8-BD9AD9AEEA19}" type="datetimeFigureOut">
              <a:rPr lang="en-GB" smtClean="0"/>
              <a:t>14/06/2020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249944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1187C9-D7D6-4246-B2B8-BD9AD9AEEA19}" type="datetimeFigureOut">
              <a:rPr lang="en-GB" smtClean="0"/>
              <a:t>14/06/2020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4602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187C9-D7D6-4246-B2B8-BD9AD9AEEA19}" type="datetimeFigureOut">
              <a:rPr lang="en-GB" smtClean="0"/>
              <a:t>14/06/2020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301693993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1187C9-D7D6-4246-B2B8-BD9AD9AEEA19}" type="datetimeFigureOut">
              <a:rPr lang="en-GB" smtClean="0"/>
              <a:t>14/06/2020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17230741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1187C9-D7D6-4246-B2B8-BD9AD9AEEA19}" type="datetimeFigureOut">
              <a:rPr lang="en-GB" smtClean="0"/>
              <a:t>14/06/2020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AF5C7A-2558-4BA5-97F7-84958C7322BD}" type="slidenum">
              <a:rPr lang="en-GB" smtClean="0"/>
              <a:t>‹#›</a:t>
            </a:fld>
            <a:endParaRPr lang="en-GB"/>
          </a:p>
        </p:txBody>
      </p:sp>
    </p:spTree>
    <p:extLst>
      <p:ext uri="{BB962C8B-B14F-4D97-AF65-F5344CB8AC3E}">
        <p14:creationId xmlns:p14="http://schemas.microsoft.com/office/powerpoint/2010/main" val="4172602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1187C9-D7D6-4246-B2B8-BD9AD9AEEA19}" type="datetimeFigureOut">
              <a:rPr lang="en-GB" smtClean="0"/>
              <a:t>14/06/2020</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1AF5C7A-2558-4BA5-97F7-84958C7322BD}" type="slidenum">
              <a:rPr lang="en-GB" smtClean="0"/>
              <a:t>‹#›</a:t>
            </a:fld>
            <a:endParaRPr lang="en-GB"/>
          </a:p>
        </p:txBody>
      </p:sp>
    </p:spTree>
    <p:extLst>
      <p:ext uri="{BB962C8B-B14F-4D97-AF65-F5344CB8AC3E}">
        <p14:creationId xmlns:p14="http://schemas.microsoft.com/office/powerpoint/2010/main" val="7016341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9CD9ACDE-8038-488C-AB0C-5FD1A373C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20B3A-200A-4722-AE2F-15BCD786A1F1}"/>
              </a:ext>
            </a:extLst>
          </p:cNvPr>
          <p:cNvSpPr>
            <a:spLocks noGrp="1"/>
          </p:cNvSpPr>
          <p:nvPr>
            <p:ph type="ctrTitle"/>
          </p:nvPr>
        </p:nvSpPr>
        <p:spPr>
          <a:xfrm>
            <a:off x="3854450" y="965200"/>
            <a:ext cx="7372350" cy="3404680"/>
          </a:xfrm>
        </p:spPr>
        <p:txBody>
          <a:bodyPr>
            <a:normAutofit/>
          </a:bodyPr>
          <a:lstStyle/>
          <a:p>
            <a:pPr algn="l"/>
            <a:r>
              <a:rPr lang="en-US"/>
              <a:t>Hotel Startup : Choice of Location</a:t>
            </a:r>
            <a:endParaRPr lang="en-GB"/>
          </a:p>
        </p:txBody>
      </p:sp>
      <p:sp>
        <p:nvSpPr>
          <p:cNvPr id="3" name="Subtitle 2">
            <a:extLst>
              <a:ext uri="{FF2B5EF4-FFF2-40B4-BE49-F238E27FC236}">
                <a16:creationId xmlns:a16="http://schemas.microsoft.com/office/drawing/2014/main" id="{B0237CF1-3B4A-485B-9139-B98F7F2122F7}"/>
              </a:ext>
            </a:extLst>
          </p:cNvPr>
          <p:cNvSpPr>
            <a:spLocks noGrp="1"/>
          </p:cNvSpPr>
          <p:nvPr>
            <p:ph type="subTitle" idx="1"/>
          </p:nvPr>
        </p:nvSpPr>
        <p:spPr>
          <a:xfrm>
            <a:off x="3854450" y="4503906"/>
            <a:ext cx="7372350" cy="1388892"/>
          </a:xfrm>
        </p:spPr>
        <p:txBody>
          <a:bodyPr>
            <a:normAutofit/>
          </a:bodyPr>
          <a:lstStyle/>
          <a:p>
            <a:pPr algn="l"/>
            <a:r>
              <a:rPr lang="en-US"/>
              <a:t>The choice of a hotel from two locations using FourSquare.com data with other clustering techniques </a:t>
            </a:r>
            <a:endParaRPr lang="en-GB"/>
          </a:p>
        </p:txBody>
      </p:sp>
      <p:sp>
        <p:nvSpPr>
          <p:cNvPr id="20" name="Rectangle 9">
            <a:extLst>
              <a:ext uri="{FF2B5EF4-FFF2-40B4-BE49-F238E27FC236}">
                <a16:creationId xmlns:a16="http://schemas.microsoft.com/office/drawing/2014/main" id="{DA6C2449-5F66-4753-AAA3-4AD81E57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12" name="Group 11">
            <a:extLst>
              <a:ext uri="{FF2B5EF4-FFF2-40B4-BE49-F238E27FC236}">
                <a16:creationId xmlns:a16="http://schemas.microsoft.com/office/drawing/2014/main" id="{329F7DAB-18F4-436A-A0D8-61013DEB6F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1424" y="1"/>
            <a:ext cx="3258129" cy="6858000"/>
            <a:chOff x="141424" y="1"/>
            <a:chExt cx="3258129" cy="6858000"/>
          </a:xfrm>
        </p:grpSpPr>
        <p:sp>
          <p:nvSpPr>
            <p:cNvPr id="13" name="Freeform 6">
              <a:extLst>
                <a:ext uri="{FF2B5EF4-FFF2-40B4-BE49-F238E27FC236}">
                  <a16:creationId xmlns:a16="http://schemas.microsoft.com/office/drawing/2014/main" id="{AA2A446D-5444-4251-A0C1-1C33937BB1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4" name="Freeform 7">
              <a:extLst>
                <a:ext uri="{FF2B5EF4-FFF2-40B4-BE49-F238E27FC236}">
                  <a16:creationId xmlns:a16="http://schemas.microsoft.com/office/drawing/2014/main" id="{E013EF53-9F7F-40D2-9E88-917DCF643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5" name="Freeform 12">
              <a:extLst>
                <a:ext uri="{FF2B5EF4-FFF2-40B4-BE49-F238E27FC236}">
                  <a16:creationId xmlns:a16="http://schemas.microsoft.com/office/drawing/2014/main" id="{210AE139-2815-4F3D-A56C-2608DB3D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13">
              <a:extLst>
                <a:ext uri="{FF2B5EF4-FFF2-40B4-BE49-F238E27FC236}">
                  <a16:creationId xmlns:a16="http://schemas.microsoft.com/office/drawing/2014/main" id="{7C52B438-B53F-4BCB-A9A8-183E8815A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Shape 16">
              <a:extLst>
                <a:ext uri="{FF2B5EF4-FFF2-40B4-BE49-F238E27FC236}">
                  <a16:creationId xmlns:a16="http://schemas.microsoft.com/office/drawing/2014/main" id="{557375C8-AF41-41DF-8F04-72401D4B9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18" name="Freeform 15">
              <a:extLst>
                <a:ext uri="{FF2B5EF4-FFF2-40B4-BE49-F238E27FC236}">
                  <a16:creationId xmlns:a16="http://schemas.microsoft.com/office/drawing/2014/main" id="{1B37C1D7-483C-4CD7-85AB-F4EEA6E57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Tree>
    <p:extLst>
      <p:ext uri="{BB962C8B-B14F-4D97-AF65-F5344CB8AC3E}">
        <p14:creationId xmlns:p14="http://schemas.microsoft.com/office/powerpoint/2010/main" val="2632275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B1DDCC-B7B6-4173-9BBD-484DA4771B1D}"/>
              </a:ext>
            </a:extLst>
          </p:cNvPr>
          <p:cNvPicPr>
            <a:picLocks noChangeAspect="1"/>
          </p:cNvPicPr>
          <p:nvPr/>
        </p:nvPicPr>
        <p:blipFill rotWithShape="1">
          <a:blip r:embed="rId3"/>
          <a:srcRect l="15366" r="25524"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4" name="Group 23">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5"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9BECFEF-915D-4F87-9EF2-4BD3F428BFA6}"/>
              </a:ext>
            </a:extLst>
          </p:cNvPr>
          <p:cNvSpPr>
            <a:spLocks noGrp="1"/>
          </p:cNvSpPr>
          <p:nvPr>
            <p:ph type="title"/>
          </p:nvPr>
        </p:nvSpPr>
        <p:spPr>
          <a:xfrm>
            <a:off x="972080" y="685800"/>
            <a:ext cx="5260680" cy="1752599"/>
          </a:xfrm>
        </p:spPr>
        <p:txBody>
          <a:bodyPr>
            <a:normAutofit/>
          </a:bodyPr>
          <a:lstStyle/>
          <a:p>
            <a:pPr algn="l"/>
            <a:r>
              <a:rPr lang="en-US" dirty="0"/>
              <a:t>Introduction- </a:t>
            </a:r>
            <a:r>
              <a:rPr lang="en-GB" dirty="0"/>
              <a:t>Business objectives </a:t>
            </a:r>
          </a:p>
        </p:txBody>
      </p:sp>
      <p:sp>
        <p:nvSpPr>
          <p:cNvPr id="3" name="Content Placeholder 2">
            <a:extLst>
              <a:ext uri="{FF2B5EF4-FFF2-40B4-BE49-F238E27FC236}">
                <a16:creationId xmlns:a16="http://schemas.microsoft.com/office/drawing/2014/main" id="{3B8D2342-EE59-4618-91C2-659CC3B4ACAF}"/>
              </a:ext>
            </a:extLst>
          </p:cNvPr>
          <p:cNvSpPr>
            <a:spLocks noGrp="1"/>
          </p:cNvSpPr>
          <p:nvPr>
            <p:ph idx="1"/>
          </p:nvPr>
        </p:nvSpPr>
        <p:spPr>
          <a:xfrm>
            <a:off x="643468" y="2666999"/>
            <a:ext cx="5260680" cy="3124201"/>
          </a:xfrm>
        </p:spPr>
        <p:txBody>
          <a:bodyPr>
            <a:normAutofit/>
          </a:bodyPr>
          <a:lstStyle/>
          <a:p>
            <a:pPr marL="0" indent="0">
              <a:lnSpc>
                <a:spcPct val="90000"/>
              </a:lnSpc>
              <a:buNone/>
            </a:pPr>
            <a:r>
              <a:rPr lang="en-GB" sz="2000"/>
              <a:t>The business objective is to provide an appropriate location for the Hotel start-up business in either location (Manchester or London). Our focus is to provide data insights from the use of the Foursquare website reasons to justify locating a hotel in a city comparing the benefits they provide. With the use clustering algorithms and data science tools, the project will seek scientifically justify the choice of a location.</a:t>
            </a:r>
          </a:p>
          <a:p>
            <a:pPr marL="0" indent="0">
              <a:lnSpc>
                <a:spcPct val="90000"/>
              </a:lnSpc>
              <a:buNone/>
            </a:pPr>
            <a:endParaRPr lang="en-GB" sz="2000"/>
          </a:p>
        </p:txBody>
      </p:sp>
    </p:spTree>
    <p:extLst>
      <p:ext uri="{BB962C8B-B14F-4D97-AF65-F5344CB8AC3E}">
        <p14:creationId xmlns:p14="http://schemas.microsoft.com/office/powerpoint/2010/main" val="184651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ED797B-7CF4-4440-BA1C-1726B0693938}"/>
              </a:ext>
            </a:extLst>
          </p:cNvPr>
          <p:cNvPicPr>
            <a:picLocks noChangeAspect="1"/>
          </p:cNvPicPr>
          <p:nvPr/>
        </p:nvPicPr>
        <p:blipFill rotWithShape="1">
          <a:blip r:embed="rId3"/>
          <a:srcRect l="21887" r="22093"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9BECFEF-915D-4F87-9EF2-4BD3F428BFA6}"/>
              </a:ext>
            </a:extLst>
          </p:cNvPr>
          <p:cNvSpPr>
            <a:spLocks noGrp="1"/>
          </p:cNvSpPr>
          <p:nvPr>
            <p:ph type="title"/>
          </p:nvPr>
        </p:nvSpPr>
        <p:spPr>
          <a:xfrm>
            <a:off x="972080" y="685800"/>
            <a:ext cx="5260680" cy="1752599"/>
          </a:xfrm>
        </p:spPr>
        <p:txBody>
          <a:bodyPr>
            <a:normAutofit/>
          </a:bodyPr>
          <a:lstStyle/>
          <a:p>
            <a:pPr algn="l"/>
            <a:r>
              <a:rPr lang="en-US" dirty="0"/>
              <a:t>Introduction</a:t>
            </a:r>
            <a:endParaRPr lang="en-GB"/>
          </a:p>
        </p:txBody>
      </p:sp>
      <p:sp>
        <p:nvSpPr>
          <p:cNvPr id="3" name="Content Placeholder 2">
            <a:extLst>
              <a:ext uri="{FF2B5EF4-FFF2-40B4-BE49-F238E27FC236}">
                <a16:creationId xmlns:a16="http://schemas.microsoft.com/office/drawing/2014/main" id="{3B8D2342-EE59-4618-91C2-659CC3B4ACAF}"/>
              </a:ext>
            </a:extLst>
          </p:cNvPr>
          <p:cNvSpPr>
            <a:spLocks noGrp="1"/>
          </p:cNvSpPr>
          <p:nvPr>
            <p:ph idx="1"/>
          </p:nvPr>
        </p:nvSpPr>
        <p:spPr>
          <a:xfrm>
            <a:off x="643468" y="2666999"/>
            <a:ext cx="5260680" cy="3124201"/>
          </a:xfrm>
        </p:spPr>
        <p:txBody>
          <a:bodyPr>
            <a:normAutofit/>
          </a:bodyPr>
          <a:lstStyle/>
          <a:p>
            <a:pPr marL="0" indent="0">
              <a:lnSpc>
                <a:spcPct val="90000"/>
              </a:lnSpc>
              <a:buNone/>
            </a:pPr>
            <a:r>
              <a:rPr lang="en-GB" sz="1700" dirty="0"/>
              <a:t>In this project, steps are taken to ensure that the data obtained is effectively analysed to ensure that the actions taken are based on a structured and tested basis.  The sources of the location and geo-related data is obtained from the Foursquare Website and the focus will be to analyse data from two cities. Steps will be taken to ensure that accurate and an efficient approach is taken to analyse and present the finding on which ideal location should be chosen. Independent of the other factors, the location Manchester and London will be analysed for the purpose of the business start-up. </a:t>
            </a:r>
          </a:p>
          <a:p>
            <a:pPr>
              <a:lnSpc>
                <a:spcPct val="90000"/>
              </a:lnSpc>
            </a:pPr>
            <a:endParaRPr lang="en-GB" sz="1700" dirty="0"/>
          </a:p>
        </p:txBody>
      </p:sp>
    </p:spTree>
    <p:extLst>
      <p:ext uri="{BB962C8B-B14F-4D97-AF65-F5344CB8AC3E}">
        <p14:creationId xmlns:p14="http://schemas.microsoft.com/office/powerpoint/2010/main" val="152672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EA5C-A417-4AE2-B13E-3440A381CF68}"/>
              </a:ext>
            </a:extLst>
          </p:cNvPr>
          <p:cNvSpPr>
            <a:spLocks noGrp="1"/>
          </p:cNvSpPr>
          <p:nvPr>
            <p:ph type="title"/>
          </p:nvPr>
        </p:nvSpPr>
        <p:spPr>
          <a:xfrm>
            <a:off x="1484311" y="685801"/>
            <a:ext cx="10018713" cy="594360"/>
          </a:xfrm>
        </p:spPr>
        <p:txBody>
          <a:bodyPr>
            <a:normAutofit fontScale="90000"/>
          </a:bodyPr>
          <a:lstStyle/>
          <a:p>
            <a:r>
              <a:rPr lang="en-US" dirty="0"/>
              <a:t>Methodology</a:t>
            </a:r>
            <a:endParaRPr lang="en-GB" dirty="0"/>
          </a:p>
        </p:txBody>
      </p:sp>
      <p:sp>
        <p:nvSpPr>
          <p:cNvPr id="3" name="Content Placeholder 2">
            <a:extLst>
              <a:ext uri="{FF2B5EF4-FFF2-40B4-BE49-F238E27FC236}">
                <a16:creationId xmlns:a16="http://schemas.microsoft.com/office/drawing/2014/main" id="{4222F796-21A2-4F06-B44E-D1EE32291422}"/>
              </a:ext>
            </a:extLst>
          </p:cNvPr>
          <p:cNvSpPr>
            <a:spLocks noGrp="1"/>
          </p:cNvSpPr>
          <p:nvPr>
            <p:ph idx="1"/>
          </p:nvPr>
        </p:nvSpPr>
        <p:spPr>
          <a:xfrm>
            <a:off x="1310640" y="1280161"/>
            <a:ext cx="10385423" cy="4197095"/>
          </a:xfrm>
        </p:spPr>
        <p:txBody>
          <a:bodyPr/>
          <a:lstStyle/>
          <a:p>
            <a:pPr marL="0" indent="0">
              <a:buNone/>
            </a:pPr>
            <a:r>
              <a:rPr lang="en-US" dirty="0"/>
              <a:t>The approach taken in this project , is to examine the data related to the two locations of the proposed hotels. Looking at the existence of other venues in the location as well as other Hotels , which will be evident of a competition. Using the means of their respective distance from the proposed location was considered.</a:t>
            </a:r>
          </a:p>
          <a:p>
            <a:pPr marL="0" indent="0">
              <a:buNone/>
            </a:pPr>
            <a:r>
              <a:rPr lang="en-US" dirty="0"/>
              <a:t>Clustering K-Means was also implored to understanding its possible use in  assisting with the choice of the which location will be preferred.  </a:t>
            </a:r>
          </a:p>
          <a:p>
            <a:pPr marL="0" indent="0">
              <a:buNone/>
            </a:pPr>
            <a:r>
              <a:rPr lang="en-US" dirty="0"/>
              <a:t>During the exercise the selection of the data was restricted to  “City of London” and “Manchester”. </a:t>
            </a:r>
            <a:endParaRPr lang="en-GB" dirty="0"/>
          </a:p>
        </p:txBody>
      </p:sp>
    </p:spTree>
    <p:extLst>
      <p:ext uri="{BB962C8B-B14F-4D97-AF65-F5344CB8AC3E}">
        <p14:creationId xmlns:p14="http://schemas.microsoft.com/office/powerpoint/2010/main" val="281995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947F-15FA-4CC1-B85E-B7A396421008}"/>
              </a:ext>
            </a:extLst>
          </p:cNvPr>
          <p:cNvSpPr>
            <a:spLocks noGrp="1"/>
          </p:cNvSpPr>
          <p:nvPr>
            <p:ph type="title"/>
          </p:nvPr>
        </p:nvSpPr>
        <p:spPr>
          <a:xfrm>
            <a:off x="1484311" y="73659"/>
            <a:ext cx="10018713" cy="563880"/>
          </a:xfrm>
        </p:spPr>
        <p:txBody>
          <a:bodyPr>
            <a:normAutofit fontScale="90000"/>
          </a:bodyPr>
          <a:lstStyle/>
          <a:p>
            <a:r>
              <a:rPr lang="en-US" dirty="0"/>
              <a:t>Findings – General </a:t>
            </a:r>
            <a:endParaRPr lang="en-GB" dirty="0"/>
          </a:p>
        </p:txBody>
      </p:sp>
      <p:sp>
        <p:nvSpPr>
          <p:cNvPr id="3" name="Content Placeholder 2">
            <a:extLst>
              <a:ext uri="{FF2B5EF4-FFF2-40B4-BE49-F238E27FC236}">
                <a16:creationId xmlns:a16="http://schemas.microsoft.com/office/drawing/2014/main" id="{BA0DC8CA-60BA-4B6B-B967-0AF4EBFB6D61}"/>
              </a:ext>
            </a:extLst>
          </p:cNvPr>
          <p:cNvSpPr>
            <a:spLocks noGrp="1"/>
          </p:cNvSpPr>
          <p:nvPr>
            <p:ph idx="1"/>
          </p:nvPr>
        </p:nvSpPr>
        <p:spPr>
          <a:xfrm>
            <a:off x="1565591" y="670561"/>
            <a:ext cx="3077529" cy="436879"/>
          </a:xfrm>
        </p:spPr>
        <p:txBody>
          <a:bodyPr>
            <a:normAutofit lnSpcReduction="10000"/>
          </a:bodyPr>
          <a:lstStyle/>
          <a:p>
            <a:pPr marL="0" indent="0">
              <a:buNone/>
            </a:pPr>
            <a:r>
              <a:rPr lang="en-US" dirty="0"/>
              <a:t>Manchester</a:t>
            </a:r>
            <a:endParaRPr lang="en-GB" dirty="0"/>
          </a:p>
        </p:txBody>
      </p:sp>
      <p:sp>
        <p:nvSpPr>
          <p:cNvPr id="4" name="Content Placeholder 2">
            <a:extLst>
              <a:ext uri="{FF2B5EF4-FFF2-40B4-BE49-F238E27FC236}">
                <a16:creationId xmlns:a16="http://schemas.microsoft.com/office/drawing/2014/main" id="{023737A4-F3AC-4864-9733-6EC90E4707C2}"/>
              </a:ext>
            </a:extLst>
          </p:cNvPr>
          <p:cNvSpPr txBox="1">
            <a:spLocks/>
          </p:cNvSpPr>
          <p:nvPr/>
        </p:nvSpPr>
        <p:spPr>
          <a:xfrm>
            <a:off x="6493667" y="650241"/>
            <a:ext cx="4703130" cy="43687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London</a:t>
            </a:r>
            <a:endParaRPr lang="en-GB" dirty="0"/>
          </a:p>
        </p:txBody>
      </p:sp>
      <p:pic>
        <p:nvPicPr>
          <p:cNvPr id="5" name="Picture 4">
            <a:extLst>
              <a:ext uri="{FF2B5EF4-FFF2-40B4-BE49-F238E27FC236}">
                <a16:creationId xmlns:a16="http://schemas.microsoft.com/office/drawing/2014/main" id="{12E36528-3148-440E-B890-F848519DDBA7}"/>
              </a:ext>
            </a:extLst>
          </p:cNvPr>
          <p:cNvPicPr>
            <a:picLocks noChangeAspect="1"/>
          </p:cNvPicPr>
          <p:nvPr/>
        </p:nvPicPr>
        <p:blipFill>
          <a:blip r:embed="rId2"/>
          <a:stretch>
            <a:fillRect/>
          </a:stretch>
        </p:blipFill>
        <p:spPr>
          <a:xfrm>
            <a:off x="1484311" y="1112521"/>
            <a:ext cx="3229929" cy="2279797"/>
          </a:xfrm>
          <a:prstGeom prst="rect">
            <a:avLst/>
          </a:prstGeom>
        </p:spPr>
      </p:pic>
      <p:pic>
        <p:nvPicPr>
          <p:cNvPr id="6" name="Picture 5">
            <a:extLst>
              <a:ext uri="{FF2B5EF4-FFF2-40B4-BE49-F238E27FC236}">
                <a16:creationId xmlns:a16="http://schemas.microsoft.com/office/drawing/2014/main" id="{011DE480-3BF5-4604-B84A-392AE965E81B}"/>
              </a:ext>
            </a:extLst>
          </p:cNvPr>
          <p:cNvPicPr/>
          <p:nvPr/>
        </p:nvPicPr>
        <p:blipFill>
          <a:blip r:embed="rId3"/>
          <a:stretch>
            <a:fillRect/>
          </a:stretch>
        </p:blipFill>
        <p:spPr>
          <a:xfrm>
            <a:off x="6493667" y="1112521"/>
            <a:ext cx="4703130" cy="2279797"/>
          </a:xfrm>
          <a:prstGeom prst="rect">
            <a:avLst/>
          </a:prstGeom>
        </p:spPr>
      </p:pic>
      <p:sp>
        <p:nvSpPr>
          <p:cNvPr id="7" name="TextBox 6">
            <a:extLst>
              <a:ext uri="{FF2B5EF4-FFF2-40B4-BE49-F238E27FC236}">
                <a16:creationId xmlns:a16="http://schemas.microsoft.com/office/drawing/2014/main" id="{507EF35E-C74A-4174-B5CE-9E6C2F66A4FA}"/>
              </a:ext>
            </a:extLst>
          </p:cNvPr>
          <p:cNvSpPr txBox="1"/>
          <p:nvPr/>
        </p:nvSpPr>
        <p:spPr>
          <a:xfrm>
            <a:off x="6493667" y="3405830"/>
            <a:ext cx="5444333" cy="3108543"/>
          </a:xfrm>
          <a:prstGeom prst="rect">
            <a:avLst/>
          </a:prstGeom>
          <a:noFill/>
        </p:spPr>
        <p:txBody>
          <a:bodyPr wrap="square" rtlCol="0">
            <a:spAutoFit/>
          </a:bodyPr>
          <a:lstStyle/>
          <a:p>
            <a:r>
              <a:rPr lang="en-US" sz="1400" dirty="0"/>
              <a:t>Hotels : 3 existing Hotels in the environment</a:t>
            </a:r>
          </a:p>
          <a:p>
            <a:r>
              <a:rPr lang="en-GB" sz="1400" dirty="0"/>
              <a:t>Mean distance of existing Hotels to the proposed location:  231.33metres</a:t>
            </a:r>
          </a:p>
          <a:p>
            <a:r>
              <a:rPr lang="en-GB" sz="1400" dirty="0"/>
              <a:t>Nearest distance from proposed location: 139 metres (The Rookery Hotel) </a:t>
            </a:r>
          </a:p>
          <a:p>
            <a:r>
              <a:rPr lang="en-US" sz="1400" dirty="0"/>
              <a:t>55 venues were returned by Foursquare.</a:t>
            </a:r>
            <a:endParaRPr lang="en-GB" sz="1400" dirty="0"/>
          </a:p>
          <a:p>
            <a:r>
              <a:rPr lang="en-GB" sz="1400" dirty="0"/>
              <a:t>Other venues are dotted around the location </a:t>
            </a:r>
          </a:p>
          <a:p>
            <a:r>
              <a:rPr lang="en-US" sz="1400" dirty="0"/>
              <a:t>There are 55 Venues with 52 Non Hotel venues in the proximity of the proposed hotel.</a:t>
            </a:r>
          </a:p>
          <a:p>
            <a:endParaRPr lang="en-US" sz="1400" dirty="0"/>
          </a:p>
          <a:p>
            <a:r>
              <a:rPr lang="en-US" sz="1400" dirty="0"/>
              <a:t>In the wider neighboring locations , there are 1292 venues with 52 Hotels (4.02%).</a:t>
            </a:r>
            <a:endParaRPr lang="en-GB" sz="1400" dirty="0"/>
          </a:p>
          <a:p>
            <a:endParaRPr lang="en-US" sz="1400" dirty="0"/>
          </a:p>
          <a:p>
            <a:endParaRPr lang="en-GB" sz="1400" dirty="0"/>
          </a:p>
        </p:txBody>
      </p:sp>
      <p:sp>
        <p:nvSpPr>
          <p:cNvPr id="8" name="TextBox 7">
            <a:extLst>
              <a:ext uri="{FF2B5EF4-FFF2-40B4-BE49-F238E27FC236}">
                <a16:creationId xmlns:a16="http://schemas.microsoft.com/office/drawing/2014/main" id="{88704643-11FC-4856-AE48-AF016FE51310}"/>
              </a:ext>
            </a:extLst>
          </p:cNvPr>
          <p:cNvSpPr txBox="1"/>
          <p:nvPr/>
        </p:nvSpPr>
        <p:spPr>
          <a:xfrm>
            <a:off x="1086644" y="3461210"/>
            <a:ext cx="5009356" cy="3877985"/>
          </a:xfrm>
          <a:prstGeom prst="rect">
            <a:avLst/>
          </a:prstGeom>
          <a:noFill/>
        </p:spPr>
        <p:txBody>
          <a:bodyPr wrap="square" rtlCol="0">
            <a:spAutoFit/>
          </a:bodyPr>
          <a:lstStyle/>
          <a:p>
            <a:r>
              <a:rPr lang="en-US" sz="1400" dirty="0"/>
              <a:t>Hotels : 11 existing Hotels in the environment</a:t>
            </a:r>
          </a:p>
          <a:p>
            <a:r>
              <a:rPr lang="en-US" sz="1400" dirty="0"/>
              <a:t>Mean distance of existing Hotels to the proposed location:  288.73metres</a:t>
            </a:r>
          </a:p>
          <a:p>
            <a:r>
              <a:rPr lang="en-US" sz="1400" dirty="0"/>
              <a:t>Minimum distance from the nearest Hotel to the proposed location: 75metres                                         </a:t>
            </a:r>
          </a:p>
          <a:p>
            <a:r>
              <a:rPr lang="en-US" sz="1400" dirty="0"/>
              <a:t>(Hotel - Atrium by Bridge street Hotel Manchester</a:t>
            </a:r>
          </a:p>
          <a:p>
            <a:r>
              <a:rPr lang="en-US" sz="1400" dirty="0"/>
              <a:t>100 venues were returned by Foursquare.</a:t>
            </a:r>
            <a:endParaRPr lang="en-GB" sz="1400" dirty="0"/>
          </a:p>
          <a:p>
            <a:endParaRPr lang="en-US" sz="1400" dirty="0"/>
          </a:p>
          <a:p>
            <a:r>
              <a:rPr lang="en-US" sz="1400" dirty="0"/>
              <a:t>There are 100 Venues with 89 Non Hotel venues in the proximity of the proposed hotel.</a:t>
            </a:r>
          </a:p>
          <a:p>
            <a:r>
              <a:rPr lang="en-US" sz="1400" dirty="0"/>
              <a:t>In the wider neighboring locations , there are 454 venues with 24 Hotels (5.29%).</a:t>
            </a:r>
            <a:br>
              <a:rPr lang="en-US" sz="1400" dirty="0"/>
            </a:br>
            <a:endParaRPr lang="en-US" sz="1400" dirty="0"/>
          </a:p>
          <a:p>
            <a:r>
              <a:rPr lang="en-GB" sz="1400" dirty="0"/>
              <a:t>Other venues are dotted around the location </a:t>
            </a:r>
          </a:p>
          <a:p>
            <a:endParaRPr lang="en-US" sz="1400" dirty="0"/>
          </a:p>
          <a:p>
            <a:endParaRPr lang="en-US" dirty="0"/>
          </a:p>
          <a:p>
            <a:r>
              <a:rPr lang="en-US" dirty="0"/>
              <a:t> </a:t>
            </a:r>
            <a:endParaRPr lang="en-GB" dirty="0"/>
          </a:p>
        </p:txBody>
      </p:sp>
    </p:spTree>
    <p:extLst>
      <p:ext uri="{BB962C8B-B14F-4D97-AF65-F5344CB8AC3E}">
        <p14:creationId xmlns:p14="http://schemas.microsoft.com/office/powerpoint/2010/main" val="113091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947F-15FA-4CC1-B85E-B7A396421008}"/>
              </a:ext>
            </a:extLst>
          </p:cNvPr>
          <p:cNvSpPr>
            <a:spLocks noGrp="1"/>
          </p:cNvSpPr>
          <p:nvPr>
            <p:ph type="title"/>
          </p:nvPr>
        </p:nvSpPr>
        <p:spPr>
          <a:xfrm>
            <a:off x="1484311" y="73659"/>
            <a:ext cx="10018713" cy="563880"/>
          </a:xfrm>
        </p:spPr>
        <p:txBody>
          <a:bodyPr>
            <a:normAutofit fontScale="90000"/>
          </a:bodyPr>
          <a:lstStyle/>
          <a:p>
            <a:r>
              <a:rPr lang="en-US" dirty="0"/>
              <a:t>Findings</a:t>
            </a:r>
            <a:endParaRPr lang="en-GB" dirty="0"/>
          </a:p>
        </p:txBody>
      </p:sp>
      <p:sp>
        <p:nvSpPr>
          <p:cNvPr id="3" name="Content Placeholder 2">
            <a:extLst>
              <a:ext uri="{FF2B5EF4-FFF2-40B4-BE49-F238E27FC236}">
                <a16:creationId xmlns:a16="http://schemas.microsoft.com/office/drawing/2014/main" id="{BA0DC8CA-60BA-4B6B-B967-0AF4EBFB6D61}"/>
              </a:ext>
            </a:extLst>
          </p:cNvPr>
          <p:cNvSpPr>
            <a:spLocks noGrp="1"/>
          </p:cNvSpPr>
          <p:nvPr>
            <p:ph idx="1"/>
          </p:nvPr>
        </p:nvSpPr>
        <p:spPr>
          <a:xfrm>
            <a:off x="1565591" y="670561"/>
            <a:ext cx="3077529" cy="436879"/>
          </a:xfrm>
        </p:spPr>
        <p:txBody>
          <a:bodyPr>
            <a:normAutofit lnSpcReduction="10000"/>
          </a:bodyPr>
          <a:lstStyle/>
          <a:p>
            <a:pPr marL="0" indent="0">
              <a:buNone/>
            </a:pPr>
            <a:r>
              <a:rPr lang="en-US" dirty="0"/>
              <a:t>City of London</a:t>
            </a:r>
            <a:endParaRPr lang="en-GB" dirty="0"/>
          </a:p>
        </p:txBody>
      </p:sp>
      <p:sp>
        <p:nvSpPr>
          <p:cNvPr id="4" name="Content Placeholder 2">
            <a:extLst>
              <a:ext uri="{FF2B5EF4-FFF2-40B4-BE49-F238E27FC236}">
                <a16:creationId xmlns:a16="http://schemas.microsoft.com/office/drawing/2014/main" id="{023737A4-F3AC-4864-9733-6EC90E4707C2}"/>
              </a:ext>
            </a:extLst>
          </p:cNvPr>
          <p:cNvSpPr txBox="1">
            <a:spLocks/>
          </p:cNvSpPr>
          <p:nvPr/>
        </p:nvSpPr>
        <p:spPr>
          <a:xfrm>
            <a:off x="6493667" y="650241"/>
            <a:ext cx="4703130" cy="43687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Manchester</a:t>
            </a:r>
            <a:endParaRPr lang="en-GB" dirty="0"/>
          </a:p>
        </p:txBody>
      </p:sp>
      <p:sp>
        <p:nvSpPr>
          <p:cNvPr id="7" name="TextBox 6">
            <a:extLst>
              <a:ext uri="{FF2B5EF4-FFF2-40B4-BE49-F238E27FC236}">
                <a16:creationId xmlns:a16="http://schemas.microsoft.com/office/drawing/2014/main" id="{507EF35E-C74A-4174-B5CE-9E6C2F66A4FA}"/>
              </a:ext>
            </a:extLst>
          </p:cNvPr>
          <p:cNvSpPr txBox="1"/>
          <p:nvPr/>
        </p:nvSpPr>
        <p:spPr>
          <a:xfrm>
            <a:off x="6493667" y="3709701"/>
            <a:ext cx="5444333" cy="2308324"/>
          </a:xfrm>
          <a:prstGeom prst="rect">
            <a:avLst/>
          </a:prstGeom>
          <a:noFill/>
        </p:spPr>
        <p:txBody>
          <a:bodyPr wrap="square" rtlCol="0">
            <a:spAutoFit/>
          </a:bodyPr>
          <a:lstStyle/>
          <a:p>
            <a:r>
              <a:rPr lang="en-US" sz="1600" dirty="0"/>
              <a:t>The accessibility to Neighborhoods: This seen in the above as the average distance (in miles) from the proposed Hotel location to the Neighborhood (as indicated under the ‘Venue Category’).</a:t>
            </a:r>
          </a:p>
          <a:p>
            <a:endParaRPr lang="en-US" sz="1600" dirty="0"/>
          </a:p>
          <a:p>
            <a:r>
              <a:rPr lang="en-US" sz="1600" dirty="0"/>
              <a:t>The right chart shows the other venues within the location. These are indicated by the dots in the chart and the distance from the proposed hotel location. So a number of the locations are scattered from the proposed hotel location.</a:t>
            </a:r>
            <a:endParaRPr lang="en-GB" sz="1400" dirty="0"/>
          </a:p>
        </p:txBody>
      </p:sp>
      <p:sp>
        <p:nvSpPr>
          <p:cNvPr id="8" name="TextBox 7">
            <a:extLst>
              <a:ext uri="{FF2B5EF4-FFF2-40B4-BE49-F238E27FC236}">
                <a16:creationId xmlns:a16="http://schemas.microsoft.com/office/drawing/2014/main" id="{88704643-11FC-4856-AE48-AF016FE51310}"/>
              </a:ext>
            </a:extLst>
          </p:cNvPr>
          <p:cNvSpPr txBox="1"/>
          <p:nvPr/>
        </p:nvSpPr>
        <p:spPr>
          <a:xfrm>
            <a:off x="1086644" y="3709701"/>
            <a:ext cx="5009356" cy="2585323"/>
          </a:xfrm>
          <a:prstGeom prst="rect">
            <a:avLst/>
          </a:prstGeom>
          <a:noFill/>
        </p:spPr>
        <p:txBody>
          <a:bodyPr wrap="square" rtlCol="0">
            <a:spAutoFit/>
          </a:bodyPr>
          <a:lstStyle/>
          <a:p>
            <a:r>
              <a:rPr lang="en-US" sz="1600" dirty="0"/>
              <a:t>On left chart we see that the only hotel is a distance away from the proposed hotel location. This may imply that there may not be too much competition near the proposed location and that it may be an opportunity to establish the hotel, provided all other factors have been taken in consideration.</a:t>
            </a:r>
          </a:p>
          <a:p>
            <a:endParaRPr lang="en-US" sz="1600" dirty="0"/>
          </a:p>
          <a:p>
            <a:r>
              <a:rPr lang="en-US" sz="1600" dirty="0"/>
              <a:t>The boxplot below on contrary shows a larger number of the venues at a mean distance from the proposed hotel and therefore accessible to lodgers in the hotel.</a:t>
            </a:r>
            <a:endParaRPr lang="en-GB" dirty="0"/>
          </a:p>
        </p:txBody>
      </p:sp>
      <p:pic>
        <p:nvPicPr>
          <p:cNvPr id="9" name="Picture 8">
            <a:extLst>
              <a:ext uri="{FF2B5EF4-FFF2-40B4-BE49-F238E27FC236}">
                <a16:creationId xmlns:a16="http://schemas.microsoft.com/office/drawing/2014/main" id="{87947885-75BB-4CE0-99B2-E45B02F20772}"/>
              </a:ext>
            </a:extLst>
          </p:cNvPr>
          <p:cNvPicPr>
            <a:picLocks noChangeAspect="1"/>
          </p:cNvPicPr>
          <p:nvPr/>
        </p:nvPicPr>
        <p:blipFill>
          <a:blip r:embed="rId2"/>
          <a:stretch>
            <a:fillRect/>
          </a:stretch>
        </p:blipFill>
        <p:spPr>
          <a:xfrm>
            <a:off x="6545180" y="1210375"/>
            <a:ext cx="2670653" cy="2049745"/>
          </a:xfrm>
          <a:prstGeom prst="rect">
            <a:avLst/>
          </a:prstGeom>
          <a:ln>
            <a:solidFill>
              <a:schemeClr val="tx1"/>
            </a:solidFill>
          </a:ln>
        </p:spPr>
      </p:pic>
      <p:pic>
        <p:nvPicPr>
          <p:cNvPr id="10" name="Picture 9" descr="C:\Users\A171174\AppData\Local\Microsoft\Windows\INetCache\Content.MSO\ACE13854.tmp">
            <a:extLst>
              <a:ext uri="{FF2B5EF4-FFF2-40B4-BE49-F238E27FC236}">
                <a16:creationId xmlns:a16="http://schemas.microsoft.com/office/drawing/2014/main" id="{37CBA981-1CE4-4EBF-8075-553D50C467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35200" y="1210375"/>
            <a:ext cx="2519680" cy="2053520"/>
          </a:xfrm>
          <a:prstGeom prst="rect">
            <a:avLst/>
          </a:prstGeom>
          <a:noFill/>
          <a:ln>
            <a:solidFill>
              <a:schemeClr val="tx1"/>
            </a:solidFill>
          </a:ln>
        </p:spPr>
      </p:pic>
      <p:pic>
        <p:nvPicPr>
          <p:cNvPr id="11" name="Picture 10" descr="C:\Users\A171174\AppData\Local\Microsoft\Windows\INetCache\Content.MSO\EF65C582.tmp">
            <a:extLst>
              <a:ext uri="{FF2B5EF4-FFF2-40B4-BE49-F238E27FC236}">
                <a16:creationId xmlns:a16="http://schemas.microsoft.com/office/drawing/2014/main" id="{23B55F94-99D3-434D-A3E9-A469A5072A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84106" y="1210376"/>
            <a:ext cx="2490630" cy="2064248"/>
          </a:xfrm>
          <a:prstGeom prst="rect">
            <a:avLst/>
          </a:prstGeom>
          <a:noFill/>
          <a:ln>
            <a:solidFill>
              <a:schemeClr val="tx1"/>
            </a:solidFill>
          </a:ln>
        </p:spPr>
      </p:pic>
      <p:pic>
        <p:nvPicPr>
          <p:cNvPr id="12" name="Picture 11" descr="C:\Users\A171174\AppData\Local\Microsoft\Windows\INetCache\Content.MSO\7FB380E0.tmp">
            <a:extLst>
              <a:ext uri="{FF2B5EF4-FFF2-40B4-BE49-F238E27FC236}">
                <a16:creationId xmlns:a16="http://schemas.microsoft.com/office/drawing/2014/main" id="{62454ECA-B920-4027-83CF-1C7332CAC88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814667" y="1210375"/>
            <a:ext cx="2394741" cy="2079733"/>
          </a:xfrm>
          <a:prstGeom prst="rect">
            <a:avLst/>
          </a:prstGeom>
          <a:noFill/>
          <a:ln>
            <a:solidFill>
              <a:schemeClr val="tx1"/>
            </a:solidFill>
          </a:ln>
        </p:spPr>
      </p:pic>
      <p:sp>
        <p:nvSpPr>
          <p:cNvPr id="13" name="TextBox 12">
            <a:extLst>
              <a:ext uri="{FF2B5EF4-FFF2-40B4-BE49-F238E27FC236}">
                <a16:creationId xmlns:a16="http://schemas.microsoft.com/office/drawing/2014/main" id="{7AB98835-BC8C-49B9-BEAD-51CC15C8957D}"/>
              </a:ext>
            </a:extLst>
          </p:cNvPr>
          <p:cNvSpPr txBox="1"/>
          <p:nvPr/>
        </p:nvSpPr>
        <p:spPr>
          <a:xfrm>
            <a:off x="1396409" y="3290108"/>
            <a:ext cx="1041991" cy="261610"/>
          </a:xfrm>
          <a:prstGeom prst="rect">
            <a:avLst/>
          </a:prstGeom>
          <a:noFill/>
        </p:spPr>
        <p:txBody>
          <a:bodyPr wrap="square" rtlCol="0">
            <a:spAutoFit/>
          </a:bodyPr>
          <a:lstStyle/>
          <a:p>
            <a:r>
              <a:rPr lang="en-US" sz="1100" dirty="0"/>
              <a:t>Hotel Venues</a:t>
            </a:r>
            <a:endParaRPr lang="en-GB" sz="1100" dirty="0"/>
          </a:p>
        </p:txBody>
      </p:sp>
      <p:sp>
        <p:nvSpPr>
          <p:cNvPr id="14" name="TextBox 13">
            <a:extLst>
              <a:ext uri="{FF2B5EF4-FFF2-40B4-BE49-F238E27FC236}">
                <a16:creationId xmlns:a16="http://schemas.microsoft.com/office/drawing/2014/main" id="{E7568E55-A9DD-42F3-B5A2-E79AF5E28D01}"/>
              </a:ext>
            </a:extLst>
          </p:cNvPr>
          <p:cNvSpPr txBox="1"/>
          <p:nvPr/>
        </p:nvSpPr>
        <p:spPr>
          <a:xfrm>
            <a:off x="6406002" y="3260120"/>
            <a:ext cx="1041991" cy="261610"/>
          </a:xfrm>
          <a:prstGeom prst="rect">
            <a:avLst/>
          </a:prstGeom>
          <a:noFill/>
        </p:spPr>
        <p:txBody>
          <a:bodyPr wrap="square" rtlCol="0">
            <a:spAutoFit/>
          </a:bodyPr>
          <a:lstStyle/>
          <a:p>
            <a:r>
              <a:rPr lang="en-US" sz="1100" dirty="0"/>
              <a:t>Hotel Venues</a:t>
            </a:r>
            <a:endParaRPr lang="en-GB" sz="1100" dirty="0"/>
          </a:p>
        </p:txBody>
      </p:sp>
      <p:sp>
        <p:nvSpPr>
          <p:cNvPr id="15" name="TextBox 14">
            <a:extLst>
              <a:ext uri="{FF2B5EF4-FFF2-40B4-BE49-F238E27FC236}">
                <a16:creationId xmlns:a16="http://schemas.microsoft.com/office/drawing/2014/main" id="{8BCBC8A0-D2D9-4535-A654-8FCD4CEA49E6}"/>
              </a:ext>
            </a:extLst>
          </p:cNvPr>
          <p:cNvSpPr txBox="1"/>
          <p:nvPr/>
        </p:nvSpPr>
        <p:spPr>
          <a:xfrm>
            <a:off x="3894117" y="3314148"/>
            <a:ext cx="1542664" cy="261610"/>
          </a:xfrm>
          <a:prstGeom prst="rect">
            <a:avLst/>
          </a:prstGeom>
          <a:noFill/>
        </p:spPr>
        <p:txBody>
          <a:bodyPr wrap="square" rtlCol="0">
            <a:spAutoFit/>
          </a:bodyPr>
          <a:lstStyle/>
          <a:p>
            <a:r>
              <a:rPr lang="en-US" sz="1100" dirty="0"/>
              <a:t>Non-Hotel Venues</a:t>
            </a:r>
            <a:endParaRPr lang="en-GB" sz="1100" dirty="0"/>
          </a:p>
        </p:txBody>
      </p:sp>
      <p:sp>
        <p:nvSpPr>
          <p:cNvPr id="16" name="TextBox 15">
            <a:extLst>
              <a:ext uri="{FF2B5EF4-FFF2-40B4-BE49-F238E27FC236}">
                <a16:creationId xmlns:a16="http://schemas.microsoft.com/office/drawing/2014/main" id="{D2A73D21-F9D2-47E8-8998-F8B47CA33995}"/>
              </a:ext>
            </a:extLst>
          </p:cNvPr>
          <p:cNvSpPr txBox="1"/>
          <p:nvPr/>
        </p:nvSpPr>
        <p:spPr>
          <a:xfrm>
            <a:off x="9164320" y="3260120"/>
            <a:ext cx="1542664" cy="261610"/>
          </a:xfrm>
          <a:prstGeom prst="rect">
            <a:avLst/>
          </a:prstGeom>
          <a:noFill/>
        </p:spPr>
        <p:txBody>
          <a:bodyPr wrap="square" rtlCol="0">
            <a:spAutoFit/>
          </a:bodyPr>
          <a:lstStyle/>
          <a:p>
            <a:r>
              <a:rPr lang="en-US" sz="1100" dirty="0"/>
              <a:t>Non-Hotel Venues</a:t>
            </a:r>
            <a:endParaRPr lang="en-GB" sz="1100" dirty="0"/>
          </a:p>
        </p:txBody>
      </p:sp>
    </p:spTree>
    <p:extLst>
      <p:ext uri="{BB962C8B-B14F-4D97-AF65-F5344CB8AC3E}">
        <p14:creationId xmlns:p14="http://schemas.microsoft.com/office/powerpoint/2010/main" val="48639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947F-15FA-4CC1-B85E-B7A396421008}"/>
              </a:ext>
            </a:extLst>
          </p:cNvPr>
          <p:cNvSpPr>
            <a:spLocks noGrp="1"/>
          </p:cNvSpPr>
          <p:nvPr>
            <p:ph type="title"/>
          </p:nvPr>
        </p:nvSpPr>
        <p:spPr>
          <a:xfrm>
            <a:off x="1484311" y="73659"/>
            <a:ext cx="10018713" cy="563880"/>
          </a:xfrm>
        </p:spPr>
        <p:txBody>
          <a:bodyPr>
            <a:normAutofit fontScale="90000"/>
          </a:bodyPr>
          <a:lstStyle/>
          <a:p>
            <a:r>
              <a:rPr lang="en-US" dirty="0"/>
              <a:t>Findings – Clustering </a:t>
            </a:r>
            <a:endParaRPr lang="en-GB" dirty="0"/>
          </a:p>
        </p:txBody>
      </p:sp>
      <p:sp>
        <p:nvSpPr>
          <p:cNvPr id="3" name="Content Placeholder 2">
            <a:extLst>
              <a:ext uri="{FF2B5EF4-FFF2-40B4-BE49-F238E27FC236}">
                <a16:creationId xmlns:a16="http://schemas.microsoft.com/office/drawing/2014/main" id="{BA0DC8CA-60BA-4B6B-B967-0AF4EBFB6D61}"/>
              </a:ext>
            </a:extLst>
          </p:cNvPr>
          <p:cNvSpPr>
            <a:spLocks noGrp="1"/>
          </p:cNvSpPr>
          <p:nvPr>
            <p:ph idx="1"/>
          </p:nvPr>
        </p:nvSpPr>
        <p:spPr>
          <a:xfrm>
            <a:off x="1565591" y="670561"/>
            <a:ext cx="3077529" cy="436879"/>
          </a:xfrm>
        </p:spPr>
        <p:txBody>
          <a:bodyPr>
            <a:normAutofit lnSpcReduction="10000"/>
          </a:bodyPr>
          <a:lstStyle/>
          <a:p>
            <a:pPr marL="0" indent="0">
              <a:buNone/>
            </a:pPr>
            <a:r>
              <a:rPr lang="en-US" dirty="0"/>
              <a:t>Manchester</a:t>
            </a:r>
            <a:endParaRPr lang="en-GB" dirty="0"/>
          </a:p>
        </p:txBody>
      </p:sp>
      <p:sp>
        <p:nvSpPr>
          <p:cNvPr id="4" name="Content Placeholder 2">
            <a:extLst>
              <a:ext uri="{FF2B5EF4-FFF2-40B4-BE49-F238E27FC236}">
                <a16:creationId xmlns:a16="http://schemas.microsoft.com/office/drawing/2014/main" id="{023737A4-F3AC-4864-9733-6EC90E4707C2}"/>
              </a:ext>
            </a:extLst>
          </p:cNvPr>
          <p:cNvSpPr txBox="1">
            <a:spLocks/>
          </p:cNvSpPr>
          <p:nvPr/>
        </p:nvSpPr>
        <p:spPr>
          <a:xfrm>
            <a:off x="6493667" y="650241"/>
            <a:ext cx="4703130" cy="43687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London</a:t>
            </a:r>
            <a:endParaRPr lang="en-GB" dirty="0"/>
          </a:p>
        </p:txBody>
      </p:sp>
      <p:sp>
        <p:nvSpPr>
          <p:cNvPr id="7" name="TextBox 6">
            <a:extLst>
              <a:ext uri="{FF2B5EF4-FFF2-40B4-BE49-F238E27FC236}">
                <a16:creationId xmlns:a16="http://schemas.microsoft.com/office/drawing/2014/main" id="{507EF35E-C74A-4174-B5CE-9E6C2F66A4FA}"/>
              </a:ext>
            </a:extLst>
          </p:cNvPr>
          <p:cNvSpPr txBox="1"/>
          <p:nvPr/>
        </p:nvSpPr>
        <p:spPr>
          <a:xfrm>
            <a:off x="6493667" y="3405830"/>
            <a:ext cx="5444333" cy="523220"/>
          </a:xfrm>
          <a:prstGeom prst="rect">
            <a:avLst/>
          </a:prstGeom>
          <a:noFill/>
        </p:spPr>
        <p:txBody>
          <a:bodyPr wrap="square" rtlCol="0">
            <a:spAutoFit/>
          </a:bodyPr>
          <a:lstStyle/>
          <a:p>
            <a:r>
              <a:rPr lang="en-US" sz="1400" dirty="0"/>
              <a:t> Using K= 5  in K-means , it is able to identify the clusters around the city of London.</a:t>
            </a:r>
            <a:endParaRPr lang="en-GB" sz="1400" dirty="0"/>
          </a:p>
        </p:txBody>
      </p:sp>
      <p:sp>
        <p:nvSpPr>
          <p:cNvPr id="8" name="TextBox 7">
            <a:extLst>
              <a:ext uri="{FF2B5EF4-FFF2-40B4-BE49-F238E27FC236}">
                <a16:creationId xmlns:a16="http://schemas.microsoft.com/office/drawing/2014/main" id="{88704643-11FC-4856-AE48-AF016FE51310}"/>
              </a:ext>
            </a:extLst>
          </p:cNvPr>
          <p:cNvSpPr txBox="1"/>
          <p:nvPr/>
        </p:nvSpPr>
        <p:spPr>
          <a:xfrm>
            <a:off x="1004348" y="3559718"/>
            <a:ext cx="5009356" cy="523220"/>
          </a:xfrm>
          <a:prstGeom prst="rect">
            <a:avLst/>
          </a:prstGeom>
          <a:noFill/>
        </p:spPr>
        <p:txBody>
          <a:bodyPr wrap="square" rtlCol="0">
            <a:spAutoFit/>
          </a:bodyPr>
          <a:lstStyle/>
          <a:p>
            <a:r>
              <a:rPr lang="en-US" sz="1400" dirty="0"/>
              <a:t> Using K= 5  in K-means , it is able to identify the clusters around Manchester.</a:t>
            </a:r>
            <a:endParaRPr lang="en-GB" dirty="0"/>
          </a:p>
        </p:txBody>
      </p:sp>
      <p:pic>
        <p:nvPicPr>
          <p:cNvPr id="9" name="Picture 8">
            <a:extLst>
              <a:ext uri="{FF2B5EF4-FFF2-40B4-BE49-F238E27FC236}">
                <a16:creationId xmlns:a16="http://schemas.microsoft.com/office/drawing/2014/main" id="{F64641B9-A463-4DB0-B225-3981D79D0046}"/>
              </a:ext>
            </a:extLst>
          </p:cNvPr>
          <p:cNvPicPr/>
          <p:nvPr/>
        </p:nvPicPr>
        <p:blipFill>
          <a:blip r:embed="rId2"/>
          <a:stretch>
            <a:fillRect/>
          </a:stretch>
        </p:blipFill>
        <p:spPr>
          <a:xfrm>
            <a:off x="6666376" y="1099822"/>
            <a:ext cx="4041313" cy="2195195"/>
          </a:xfrm>
          <a:prstGeom prst="rect">
            <a:avLst/>
          </a:prstGeom>
        </p:spPr>
      </p:pic>
      <p:pic>
        <p:nvPicPr>
          <p:cNvPr id="12" name="Picture 11">
            <a:extLst>
              <a:ext uri="{FF2B5EF4-FFF2-40B4-BE49-F238E27FC236}">
                <a16:creationId xmlns:a16="http://schemas.microsoft.com/office/drawing/2014/main" id="{F52E0721-4979-49E9-873D-3A466A736653}"/>
              </a:ext>
            </a:extLst>
          </p:cNvPr>
          <p:cNvPicPr>
            <a:picLocks noChangeAspect="1"/>
          </p:cNvPicPr>
          <p:nvPr/>
        </p:nvPicPr>
        <p:blipFill>
          <a:blip r:embed="rId3"/>
          <a:stretch>
            <a:fillRect/>
          </a:stretch>
        </p:blipFill>
        <p:spPr>
          <a:xfrm>
            <a:off x="1484310" y="1107440"/>
            <a:ext cx="3495039" cy="2231238"/>
          </a:xfrm>
          <a:prstGeom prst="rect">
            <a:avLst/>
          </a:prstGeom>
        </p:spPr>
      </p:pic>
    </p:spTree>
    <p:extLst>
      <p:ext uri="{BB962C8B-B14F-4D97-AF65-F5344CB8AC3E}">
        <p14:creationId xmlns:p14="http://schemas.microsoft.com/office/powerpoint/2010/main" val="79475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12AB-E82D-4163-892D-8A50904DA427}"/>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3CE0D004-6C58-44D6-9E8C-589D28B22102}"/>
              </a:ext>
            </a:extLst>
          </p:cNvPr>
          <p:cNvSpPr>
            <a:spLocks noGrp="1"/>
          </p:cNvSpPr>
          <p:nvPr>
            <p:ph idx="1"/>
          </p:nvPr>
        </p:nvSpPr>
        <p:spPr/>
        <p:txBody>
          <a:bodyPr/>
          <a:lstStyle/>
          <a:p>
            <a:pPr marL="0" indent="0">
              <a:buNone/>
            </a:pPr>
            <a:r>
              <a:rPr lang="en-US" dirty="0"/>
              <a:t>The location of a Hotel requires a lot more features or factors that can impact the decision of which city to choose. During this project , it is conclusive that it can be used to scout , analyze available venues and facilities that can impact the a business to make to the two cities Manchester &amp; London , using the Foursquare.com .</a:t>
            </a:r>
            <a:endParaRPr lang="en-GB" dirty="0"/>
          </a:p>
        </p:txBody>
      </p:sp>
    </p:spTree>
    <p:extLst>
      <p:ext uri="{BB962C8B-B14F-4D97-AF65-F5344CB8AC3E}">
        <p14:creationId xmlns:p14="http://schemas.microsoft.com/office/powerpoint/2010/main" val="2373316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882</TotalTime>
  <Words>761</Words>
  <Application>Microsoft Office PowerPoint</Application>
  <PresentationFormat>Widescreen</PresentationFormat>
  <Paragraphs>53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Corbel</vt:lpstr>
      <vt:lpstr>Parallax</vt:lpstr>
      <vt:lpstr>Hotel Startup : Choice of Location</vt:lpstr>
      <vt:lpstr>Introduction- Business objectives </vt:lpstr>
      <vt:lpstr>Introduction</vt:lpstr>
      <vt:lpstr>Methodology</vt:lpstr>
      <vt:lpstr>Findings – General </vt:lpstr>
      <vt:lpstr>Findings</vt:lpstr>
      <vt:lpstr>Findings – Clustering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Startup : Choice of Location</dc:title>
  <dc:creator>Ohimain, Allen</dc:creator>
  <cp:lastModifiedBy>Ohimain, Allen</cp:lastModifiedBy>
  <cp:revision>24</cp:revision>
  <dcterms:created xsi:type="dcterms:W3CDTF">2020-06-14T15:23:18Z</dcterms:created>
  <dcterms:modified xsi:type="dcterms:W3CDTF">2020-06-15T06:05:26Z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2e00b9-34e2-4b26-a577-af1fd0f9f7ee_Enabled">
    <vt:lpwstr>True</vt:lpwstr>
  </property>
  <property fmtid="{D5CDD505-2E9C-101B-9397-08002B2CF9AE}" pid="3" name="MSIP_Label_112e00b9-34e2-4b26-a577-af1fd0f9f7ee_SiteId">
    <vt:lpwstr>33440fc6-b7c7-412c-bb73-0e70b0198d5a</vt:lpwstr>
  </property>
  <property fmtid="{D5CDD505-2E9C-101B-9397-08002B2CF9AE}" pid="4" name="MSIP_Label_112e00b9-34e2-4b26-a577-af1fd0f9f7ee_Owner">
    <vt:lpwstr>allen.ohimain@atos.net</vt:lpwstr>
  </property>
  <property fmtid="{D5CDD505-2E9C-101B-9397-08002B2CF9AE}" pid="5" name="MSIP_Label_112e00b9-34e2-4b26-a577-af1fd0f9f7ee_SetDate">
    <vt:lpwstr>2020-06-14T15:23:23.8085415Z</vt:lpwstr>
  </property>
  <property fmtid="{D5CDD505-2E9C-101B-9397-08002B2CF9AE}" pid="6" name="MSIP_Label_112e00b9-34e2-4b26-a577-af1fd0f9f7ee_Name">
    <vt:lpwstr>Atos For Internal Use</vt:lpwstr>
  </property>
  <property fmtid="{D5CDD505-2E9C-101B-9397-08002B2CF9AE}" pid="7" name="MSIP_Label_112e00b9-34e2-4b26-a577-af1fd0f9f7ee_Application">
    <vt:lpwstr>Microsoft Azure Information Protection</vt:lpwstr>
  </property>
  <property fmtid="{D5CDD505-2E9C-101B-9397-08002B2CF9AE}" pid="8" name="MSIP_Label_112e00b9-34e2-4b26-a577-af1fd0f9f7ee_ActionId">
    <vt:lpwstr>4246b843-5672-4180-98cd-49bfcefdaee9</vt:lpwstr>
  </property>
  <property fmtid="{D5CDD505-2E9C-101B-9397-08002B2CF9AE}" pid="9" name="MSIP_Label_112e00b9-34e2-4b26-a577-af1fd0f9f7ee_Extended_MSFT_Method">
    <vt:lpwstr>Automatic</vt:lpwstr>
  </property>
  <property fmtid="{D5CDD505-2E9C-101B-9397-08002B2CF9AE}" pid="10" name="MSIP_Label_e463cba9-5f6c-478d-9329-7b2295e4e8ed_Enabled">
    <vt:lpwstr>True</vt:lpwstr>
  </property>
  <property fmtid="{D5CDD505-2E9C-101B-9397-08002B2CF9AE}" pid="11" name="MSIP_Label_e463cba9-5f6c-478d-9329-7b2295e4e8ed_SiteId">
    <vt:lpwstr>33440fc6-b7c7-412c-bb73-0e70b0198d5a</vt:lpwstr>
  </property>
  <property fmtid="{D5CDD505-2E9C-101B-9397-08002B2CF9AE}" pid="12" name="MSIP_Label_e463cba9-5f6c-478d-9329-7b2295e4e8ed_Owner">
    <vt:lpwstr>allen.ohimain@atos.net</vt:lpwstr>
  </property>
  <property fmtid="{D5CDD505-2E9C-101B-9397-08002B2CF9AE}" pid="13" name="MSIP_Label_e463cba9-5f6c-478d-9329-7b2295e4e8ed_SetDate">
    <vt:lpwstr>2020-06-14T15:23:23.8085415Z</vt:lpwstr>
  </property>
  <property fmtid="{D5CDD505-2E9C-101B-9397-08002B2CF9AE}" pid="14" name="MSIP_Label_e463cba9-5f6c-478d-9329-7b2295e4e8ed_Name">
    <vt:lpwstr>Atos For Internal Use - All Employees</vt:lpwstr>
  </property>
  <property fmtid="{D5CDD505-2E9C-101B-9397-08002B2CF9AE}" pid="15" name="MSIP_Label_e463cba9-5f6c-478d-9329-7b2295e4e8ed_Application">
    <vt:lpwstr>Microsoft Azure Information Protection</vt:lpwstr>
  </property>
  <property fmtid="{D5CDD505-2E9C-101B-9397-08002B2CF9AE}" pid="16" name="MSIP_Label_e463cba9-5f6c-478d-9329-7b2295e4e8ed_ActionId">
    <vt:lpwstr>4246b843-5672-4180-98cd-49bfcefdaee9</vt:lpwstr>
  </property>
  <property fmtid="{D5CDD505-2E9C-101B-9397-08002B2CF9AE}" pid="17" name="MSIP_Label_e463cba9-5f6c-478d-9329-7b2295e4e8ed_Parent">
    <vt:lpwstr>112e00b9-34e2-4b26-a577-af1fd0f9f7ee</vt:lpwstr>
  </property>
  <property fmtid="{D5CDD505-2E9C-101B-9397-08002B2CF9AE}" pid="18" name="MSIP_Label_e463cba9-5f6c-478d-9329-7b2295e4e8ed_Extended_MSFT_Method">
    <vt:lpwstr>Automatic</vt:lpwstr>
  </property>
  <property fmtid="{D5CDD505-2E9C-101B-9397-08002B2CF9AE}" pid="19" name="Sensitivity">
    <vt:lpwstr>Atos For Internal Use Atos For Internal Use - All Employees</vt:lpwstr>
  </property>
</Properties>
</file>